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7" r:id="rId2"/>
    <p:sldId id="283" r:id="rId3"/>
    <p:sldId id="285" r:id="rId4"/>
    <p:sldId id="280" r:id="rId5"/>
    <p:sldId id="257" r:id="rId6"/>
    <p:sldId id="299" r:id="rId7"/>
    <p:sldId id="281" r:id="rId8"/>
    <p:sldId id="259" r:id="rId9"/>
    <p:sldId id="282" r:id="rId10"/>
    <p:sldId id="289" r:id="rId11"/>
    <p:sldId id="286" r:id="rId12"/>
    <p:sldId id="294" r:id="rId13"/>
    <p:sldId id="295" r:id="rId14"/>
    <p:sldId id="266" r:id="rId15"/>
    <p:sldId id="261" r:id="rId16"/>
    <p:sldId id="256" r:id="rId17"/>
    <p:sldId id="297" r:id="rId18"/>
    <p:sldId id="263" r:id="rId19"/>
    <p:sldId id="264" r:id="rId20"/>
    <p:sldId id="265" r:id="rId21"/>
    <p:sldId id="267" r:id="rId22"/>
    <p:sldId id="272" r:id="rId23"/>
    <p:sldId id="288" r:id="rId24"/>
    <p:sldId id="268" r:id="rId25"/>
    <p:sldId id="270" r:id="rId26"/>
    <p:sldId id="271" r:id="rId27"/>
    <p:sldId id="291" r:id="rId28"/>
    <p:sldId id="290" r:id="rId29"/>
    <p:sldId id="296" r:id="rId30"/>
    <p:sldId id="273" r:id="rId31"/>
    <p:sldId id="293" r:id="rId32"/>
    <p:sldId id="292" r:id="rId33"/>
    <p:sldId id="274" r:id="rId34"/>
    <p:sldId id="298" r:id="rId35"/>
    <p:sldId id="276" r:id="rId36"/>
    <p:sldId id="277" r:id="rId37"/>
    <p:sldId id="279" r:id="rId38"/>
    <p:sldId id="284" r:id="rId39"/>
    <p:sldId id="275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C656-8128-4FDF-8EC2-B3901E3C336A}" type="datetimeFigureOut">
              <a:rPr lang="es-CL" smtClean="0"/>
              <a:pPr/>
              <a:t>20-09-2012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AF14A-B749-47AF-8BE3-4997D1B79B2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AF14A-B749-47AF-8BE3-4997D1B79B25}" type="slidenum">
              <a:rPr lang="es-CL" smtClean="0"/>
              <a:pPr/>
              <a:t>5</a:t>
            </a:fld>
            <a:endParaRPr lang="es-C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AF14A-B749-47AF-8BE3-4997D1B79B25}" type="slidenum">
              <a:rPr lang="es-CL" smtClean="0"/>
              <a:pPr/>
              <a:t>21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AF14A-B749-47AF-8BE3-4997D1B79B25}" type="slidenum">
              <a:rPr lang="es-CL" smtClean="0"/>
              <a:pPr/>
              <a:t>25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s-CL" sz="6600" dirty="0" smtClean="0">
                <a:solidFill>
                  <a:srgbClr val="7030A0"/>
                </a:solidFill>
                <a:latin typeface="AcclamationItal" pitchFamily="2" charset="0"/>
              </a:rPr>
              <a:t>                 El arte </a:t>
            </a:r>
          </a:p>
          <a:p>
            <a:pPr algn="r">
              <a:buNone/>
            </a:pPr>
            <a:r>
              <a:rPr lang="es-CL" sz="6600" dirty="0" smtClean="0">
                <a:solidFill>
                  <a:srgbClr val="7030A0"/>
                </a:solidFill>
                <a:latin typeface="AcclamationItal" pitchFamily="2" charset="0"/>
              </a:rPr>
              <a:t>de la                                            </a:t>
            </a:r>
            <a:r>
              <a:rPr lang="es-CL" sz="6600" dirty="0" smtClean="0">
                <a:solidFill>
                  <a:srgbClr val="7030A0"/>
                </a:solidFill>
                <a:latin typeface="AcclamationItal" pitchFamily="2" charset="0"/>
              </a:rPr>
              <a:t>Geometría</a:t>
            </a:r>
          </a:p>
          <a:p>
            <a:pPr algn="r">
              <a:buNone/>
            </a:pPr>
            <a:endParaRPr lang="es-CL" sz="3600" b="1" dirty="0" smtClean="0">
              <a:solidFill>
                <a:schemeClr val="accent6">
                  <a:lumMod val="75000"/>
                </a:schemeClr>
              </a:solidFill>
              <a:latin typeface="AcclamationItal" pitchFamily="2" charset="0"/>
            </a:endParaRPr>
          </a:p>
          <a:p>
            <a:pPr algn="r">
              <a:buNone/>
            </a:pPr>
            <a:r>
              <a:rPr lang="es-CL" sz="36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Mano  en esfera </a:t>
            </a:r>
          </a:p>
          <a:p>
            <a:pPr algn="r">
              <a:buNone/>
            </a:pPr>
            <a:r>
              <a:rPr lang="es-CL" sz="36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reflectante</a:t>
            </a:r>
          </a:p>
          <a:p>
            <a:pPr algn="r">
              <a:buNone/>
            </a:pPr>
            <a:r>
              <a:rPr lang="es-CL" sz="20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Litografía (1935)</a:t>
            </a:r>
          </a:p>
          <a:p>
            <a:pPr algn="r">
              <a:buNone/>
            </a:pPr>
            <a:endParaRPr lang="es-CL" sz="3600" dirty="0" smtClean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</p:txBody>
      </p:sp>
      <p:pic>
        <p:nvPicPr>
          <p:cNvPr id="1026" name="Picture 2" descr="http://enmiazotea.files.wordpress.com/2007/02/01_escher-selfportrait.jpg?w=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es-CL" sz="4800" dirty="0" smtClean="0">
              <a:solidFill>
                <a:srgbClr val="7030A0"/>
              </a:solidFill>
              <a:latin typeface="AcclamationItal" pitchFamily="2" charset="0"/>
            </a:endParaRPr>
          </a:p>
          <a:p>
            <a:pPr algn="r">
              <a:buNone/>
            </a:pPr>
            <a:endParaRPr lang="es-CL" sz="4800" dirty="0" smtClean="0">
              <a:solidFill>
                <a:srgbClr val="7030A0"/>
              </a:solidFill>
              <a:latin typeface="AcclamationItal" pitchFamily="2" charset="0"/>
            </a:endParaRPr>
          </a:p>
          <a:p>
            <a:pPr algn="r">
              <a:buNone/>
            </a:pPr>
            <a:endParaRPr lang="es-CL" sz="4800" dirty="0" smtClean="0">
              <a:solidFill>
                <a:srgbClr val="7030A0"/>
              </a:solidFill>
              <a:latin typeface="AcclamationItal" pitchFamily="2" charset="0"/>
            </a:endParaRPr>
          </a:p>
          <a:p>
            <a:pPr algn="r">
              <a:buNone/>
            </a:pPr>
            <a:r>
              <a:rPr lang="es-CL" sz="4800" dirty="0" smtClean="0">
                <a:solidFill>
                  <a:srgbClr val="7030A0"/>
                </a:solidFill>
                <a:latin typeface="AcclamationItal" pitchFamily="2" charset="0"/>
              </a:rPr>
              <a:t>Cascada</a:t>
            </a:r>
          </a:p>
          <a:p>
            <a:pPr algn="r">
              <a:buNone/>
            </a:pPr>
            <a:r>
              <a:rPr lang="es-CL" sz="3600" dirty="0" smtClean="0">
                <a:solidFill>
                  <a:srgbClr val="7030A0"/>
                </a:solidFill>
                <a:latin typeface="AcclamationItal" pitchFamily="2" charset="0"/>
              </a:rPr>
              <a:t>(1961)</a:t>
            </a:r>
            <a:endParaRPr lang="es-CL" sz="3600" dirty="0">
              <a:solidFill>
                <a:srgbClr val="7030A0"/>
              </a:solidFill>
              <a:latin typeface="AcclamationItal" pitchFamily="2" charset="0"/>
            </a:endParaRPr>
          </a:p>
        </p:txBody>
      </p:sp>
      <p:pic>
        <p:nvPicPr>
          <p:cNvPr id="47106" name="Picture 2" descr="http://i173.photobucket.com/albums/w79/Maulafotos/scans/escher11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CL" dirty="0" smtClean="0">
                <a:latin typeface="AcclamationItal" pitchFamily="2" charset="0"/>
              </a:rPr>
              <a:t>    </a:t>
            </a:r>
            <a:r>
              <a:rPr lang="es-CL" sz="4800" dirty="0" smtClean="0">
                <a:solidFill>
                  <a:srgbClr val="7030A0"/>
                </a:solidFill>
                <a:latin typeface="AcclamationItal" pitchFamily="2" charset="0"/>
              </a:rPr>
              <a:t>“sus imágenes se transforman, parecen estar en constante movimiento…en un ciclo infinito</a:t>
            </a:r>
            <a:r>
              <a:rPr lang="es-CL" sz="4800" dirty="0" smtClean="0">
                <a:solidFill>
                  <a:srgbClr val="7030A0"/>
                </a:solidFill>
                <a:latin typeface="AcclamationItal" pitchFamily="2" charset="0"/>
              </a:rPr>
              <a:t>”</a:t>
            </a:r>
            <a:endParaRPr lang="es-CL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Escala Imposible</a:t>
            </a:r>
            <a:endParaRPr lang="es-CL" dirty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554551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1026" name="Picture 2" descr="http://www.uv.es/~buso/escher/escal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71678"/>
            <a:ext cx="4786346" cy="3205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s-CL" sz="54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Suben y </a:t>
            </a:r>
          </a:p>
          <a:p>
            <a:pPr algn="r">
              <a:buNone/>
            </a:pPr>
            <a:r>
              <a:rPr lang="es-CL" sz="54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bajan</a:t>
            </a:r>
          </a:p>
          <a:p>
            <a:pPr algn="r">
              <a:buNone/>
            </a:pPr>
            <a:r>
              <a:rPr lang="es-CL" sz="36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Litografía</a:t>
            </a:r>
          </a:p>
          <a:p>
            <a:pPr algn="r">
              <a:buNone/>
            </a:pPr>
            <a:r>
              <a:rPr lang="es-CL" sz="36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(1960)</a:t>
            </a:r>
          </a:p>
          <a:p>
            <a:pPr algn="r">
              <a:buNone/>
            </a:pPr>
            <a:endParaRPr lang="es-CL" sz="5400" dirty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</p:txBody>
      </p:sp>
      <p:pic>
        <p:nvPicPr>
          <p:cNvPr id="51204" name="Picture 4" descr="http://www.uv.es/~buso/escher/img/ascendiendo_y_descendie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865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4578" name="Picture 2" descr="http://xgfkbbd.files.wordpress.com/2010/01/es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3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s-CL" dirty="0" smtClean="0">
                <a:latin typeface="AcclamationItal" pitchFamily="2" charset="0"/>
              </a:rPr>
              <a:t>                                                                   </a:t>
            </a:r>
            <a:r>
              <a:rPr lang="es-CL" b="1" dirty="0" smtClean="0">
                <a:solidFill>
                  <a:srgbClr val="7030A0"/>
                </a:solidFill>
                <a:latin typeface="AcclamationItal" pitchFamily="2" charset="0"/>
              </a:rPr>
              <a:t>Manos</a:t>
            </a:r>
          </a:p>
          <a:p>
            <a:pPr algn="r">
              <a:buNone/>
            </a:pPr>
            <a:r>
              <a:rPr lang="es-CL" b="1" dirty="0" smtClean="0">
                <a:solidFill>
                  <a:srgbClr val="7030A0"/>
                </a:solidFill>
                <a:latin typeface="AcclamationItal" pitchFamily="2" charset="0"/>
              </a:rPr>
              <a:t>                                                                  Dibujando</a:t>
            </a:r>
          </a:p>
          <a:p>
            <a:pPr algn="r">
              <a:buNone/>
            </a:pPr>
            <a:r>
              <a:rPr lang="es-CL" dirty="0" smtClean="0">
                <a:solidFill>
                  <a:srgbClr val="7030A0"/>
                </a:solidFill>
                <a:latin typeface="AcclamationItal" pitchFamily="2" charset="0"/>
              </a:rPr>
              <a:t>(1948)</a:t>
            </a:r>
            <a:endParaRPr lang="es-CL" dirty="0">
              <a:solidFill>
                <a:srgbClr val="7030A0"/>
              </a:solidFill>
              <a:latin typeface="AcclamationItal" pitchFamily="2" charset="0"/>
            </a:endParaRPr>
          </a:p>
        </p:txBody>
      </p:sp>
      <p:pic>
        <p:nvPicPr>
          <p:cNvPr id="17410" name="Picture 2" descr="http://universocanhoto.files.wordpress.com/2011/06/esc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294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14414" y="5105400"/>
            <a:ext cx="6400800" cy="1752600"/>
          </a:xfrm>
        </p:spPr>
        <p:txBody>
          <a:bodyPr>
            <a:normAutofit/>
          </a:bodyPr>
          <a:lstStyle/>
          <a:p>
            <a:endParaRPr lang="es-CL" sz="4000" dirty="0" smtClean="0">
              <a:solidFill>
                <a:srgbClr val="7030A0"/>
              </a:solidFill>
              <a:latin typeface="AcclamationItal" pitchFamily="2" charset="0"/>
            </a:endParaRPr>
          </a:p>
          <a:p>
            <a:r>
              <a:rPr lang="es-CL" sz="4000" dirty="0" smtClean="0">
                <a:solidFill>
                  <a:srgbClr val="7030A0"/>
                </a:solidFill>
                <a:latin typeface="AcclamationItal" pitchFamily="2" charset="0"/>
              </a:rPr>
              <a:t>Metamorfosis</a:t>
            </a:r>
            <a:endParaRPr lang="es-CL" sz="4000" dirty="0">
              <a:solidFill>
                <a:srgbClr val="7030A0"/>
              </a:solidFill>
              <a:latin typeface="AcclamationItal" pitchFamily="2" charset="0"/>
            </a:endParaRPr>
          </a:p>
        </p:txBody>
      </p:sp>
      <p:pic>
        <p:nvPicPr>
          <p:cNvPr id="1028" name="Picture 4" descr="http://gsnuiv.files.wordpress.com/2011/02/metmph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 </a:t>
            </a:r>
            <a:r>
              <a:rPr lang="es-CL" sz="53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Escher movió figuras aplicando los tres tipos de transformaciones isométricas </a:t>
            </a:r>
            <a:r>
              <a:rPr lang="es-CL" sz="53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existentes:  </a:t>
            </a:r>
            <a:r>
              <a:rPr lang="es-CL" sz="53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traslación, </a:t>
            </a:r>
            <a:r>
              <a:rPr lang="es-CL" sz="53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 </a:t>
            </a:r>
            <a:r>
              <a:rPr lang="es-CL" sz="53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simetría </a:t>
            </a:r>
            <a:r>
              <a:rPr lang="es-CL" sz="53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y rotación </a:t>
            </a:r>
            <a:endParaRPr lang="es-CL" sz="5300" b="1" dirty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sz="4800" b="1" dirty="0" smtClean="0">
                <a:solidFill>
                  <a:srgbClr val="7030A0"/>
                </a:solidFill>
                <a:latin typeface="AcclamationItal" pitchFamily="2" charset="0"/>
              </a:rPr>
              <a:t>Día </a:t>
            </a:r>
            <a:r>
              <a:rPr lang="es-CL" sz="4800" b="1" dirty="0" smtClean="0">
                <a:solidFill>
                  <a:srgbClr val="7030A0"/>
                </a:solidFill>
                <a:latin typeface="AcclamationItal" pitchFamily="2" charset="0"/>
              </a:rPr>
              <a:t>y noche </a:t>
            </a:r>
            <a:r>
              <a:rPr lang="es-CL" sz="3600" dirty="0" smtClean="0">
                <a:solidFill>
                  <a:srgbClr val="7030A0"/>
                </a:solidFill>
                <a:latin typeface="AcclamationItal" pitchFamily="2" charset="0"/>
              </a:rPr>
              <a:t>(</a:t>
            </a:r>
            <a:r>
              <a:rPr lang="es-CL" sz="3600" dirty="0" smtClean="0">
                <a:solidFill>
                  <a:srgbClr val="7030A0"/>
                </a:solidFill>
                <a:latin typeface="AcclamationItal" pitchFamily="2" charset="0"/>
              </a:rPr>
              <a:t>1938)      </a:t>
            </a:r>
            <a:r>
              <a:rPr lang="es-CL" sz="3600" dirty="0" smtClean="0">
                <a:solidFill>
                  <a:schemeClr val="accent6">
                    <a:lumMod val="75000"/>
                  </a:schemeClr>
                </a:solidFill>
                <a:latin typeface="AcclamationItal" pitchFamily="2" charset="0"/>
              </a:rPr>
              <a:t>TRASLACIÓN</a:t>
            </a: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http://4.bp.blogspot.com/_kn2OGRZ-xus/TP7tjA4I0AI/AAAAAAAAAA4/sdQqOCIDqHM/s1600/167726766_780108de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2530" name="Picture 2" descr="http://sacvs.files.wordpress.com/2012/06/sky-and-water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143504" y="6150114"/>
            <a:ext cx="4000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cclamationItal" pitchFamily="2" charset="0"/>
              </a:rPr>
              <a:t>TRASLACIÓN</a:t>
            </a:r>
            <a:endParaRPr lang="es-CL" sz="4400" dirty="0">
              <a:solidFill>
                <a:schemeClr val="accent6">
                  <a:lumMod val="60000"/>
                  <a:lumOff val="40000"/>
                </a:schemeClr>
              </a:solidFill>
              <a:latin typeface="AcclamationIt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L" dirty="0" smtClean="0"/>
              <a:t> </a:t>
            </a:r>
            <a:r>
              <a:rPr lang="es-CL" sz="7200" b="1" dirty="0" smtClean="0">
                <a:solidFill>
                  <a:srgbClr val="7030A0"/>
                </a:solidFill>
                <a:latin typeface="AcclamationItal" pitchFamily="2" charset="0"/>
              </a:rPr>
              <a:t>Obras</a:t>
            </a:r>
            <a:r>
              <a:rPr lang="es-CL" sz="7200" dirty="0" smtClean="0">
                <a:solidFill>
                  <a:srgbClr val="7030A0"/>
                </a:solidFill>
                <a:latin typeface="AcclamationItal" pitchFamily="2" charset="0"/>
              </a:rPr>
              <a:t> </a:t>
            </a:r>
            <a:r>
              <a:rPr lang="es-CL" sz="7200" dirty="0" smtClean="0">
                <a:solidFill>
                  <a:srgbClr val="7030A0"/>
                </a:solidFill>
                <a:latin typeface="AcclamationItal" pitchFamily="2" charset="0"/>
              </a:rPr>
              <a:t> de </a:t>
            </a:r>
            <a:r>
              <a:rPr lang="es-CL" sz="7200" dirty="0" smtClean="0">
                <a:solidFill>
                  <a:srgbClr val="7030A0"/>
                </a:solidFill>
                <a:latin typeface="AcclamationItal" pitchFamily="2" charset="0"/>
              </a:rPr>
              <a:t>Maurits</a:t>
            </a:r>
            <a:endParaRPr lang="es-CL" sz="2800" dirty="0" smtClean="0">
              <a:solidFill>
                <a:srgbClr val="7030A0"/>
              </a:solidFill>
              <a:latin typeface="AcclamationItal" pitchFamily="2" charset="0"/>
            </a:endParaRPr>
          </a:p>
          <a:p>
            <a:pPr>
              <a:buNone/>
            </a:pPr>
            <a:r>
              <a:rPr lang="es-CL" sz="7200" dirty="0" smtClean="0">
                <a:solidFill>
                  <a:srgbClr val="7030A0"/>
                </a:solidFill>
                <a:latin typeface="AcclamationItal" pitchFamily="2" charset="0"/>
              </a:rPr>
              <a:t> Cornelis </a:t>
            </a:r>
            <a:r>
              <a:rPr lang="es-CL" sz="7200" b="1" dirty="0" smtClean="0">
                <a:solidFill>
                  <a:srgbClr val="7030A0"/>
                </a:solidFill>
                <a:latin typeface="AcclamationItal" pitchFamily="2" charset="0"/>
              </a:rPr>
              <a:t>Escher</a:t>
            </a:r>
            <a:endParaRPr lang="es-CL" sz="7200" dirty="0">
              <a:solidFill>
                <a:srgbClr val="7030A0"/>
              </a:solidFill>
              <a:latin typeface="AcclamationIt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3554" name="Picture 2" descr="https://lh4.googleusercontent.com/-LknTdxfA6YA/T1uvbiX-cbI/AAAAAAAADfM/woVpvVe4Nm0/s0/M.C.%2520Escher%2520-%2520Birds%2520in%2520Sp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69"/>
            <a:ext cx="9144000" cy="7029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r">
              <a:buNone/>
            </a:pPr>
            <a:endParaRPr lang="es-CL" dirty="0" smtClean="0"/>
          </a:p>
          <a:p>
            <a:pPr algn="r">
              <a:buNone/>
            </a:pPr>
            <a:r>
              <a:rPr lang="es-CL" sz="44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Más </a:t>
            </a:r>
          </a:p>
          <a:p>
            <a:pPr algn="r">
              <a:buNone/>
            </a:pPr>
            <a:r>
              <a:rPr lang="es-CL" sz="44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y</a:t>
            </a:r>
            <a:r>
              <a:rPr lang="es-CL" sz="44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 más </a:t>
            </a:r>
          </a:p>
          <a:p>
            <a:pPr algn="r">
              <a:buNone/>
            </a:pPr>
            <a:r>
              <a:rPr lang="es-CL" sz="44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pequeño</a:t>
            </a:r>
          </a:p>
          <a:p>
            <a:pPr algn="r">
              <a:buNone/>
            </a:pPr>
            <a:endParaRPr lang="es-CL" sz="4400" b="1" dirty="0" smtClean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  <a:p>
            <a:pPr algn="r">
              <a:buNone/>
            </a:pPr>
            <a:r>
              <a:rPr lang="es-CL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(1956)</a:t>
            </a:r>
          </a:p>
          <a:p>
            <a:pPr algn="r">
              <a:buNone/>
            </a:pPr>
            <a:endParaRPr lang="es-CL" sz="4400" b="1" dirty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</p:txBody>
      </p:sp>
      <p:pic>
        <p:nvPicPr>
          <p:cNvPr id="1026" name="Picture 2" descr="http://3.bp.blogspot.com/_iOSvFykPbXk/S_zr7k6aXqI/AAAAAAAABNg/sAjzTwhLN7Q/s1600/Escher+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3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pPr algn="ctr">
              <a:buNone/>
            </a:pPr>
            <a:endParaRPr lang="es-CL" dirty="0" smtClean="0"/>
          </a:p>
          <a:p>
            <a:pPr algn="ctr">
              <a:buNone/>
            </a:pPr>
            <a:endParaRPr lang="es-CL" dirty="0" smtClean="0"/>
          </a:p>
          <a:p>
            <a:pPr>
              <a:buNone/>
            </a:pPr>
            <a:r>
              <a:rPr lang="es-CL" dirty="0" smtClean="0"/>
              <a:t>                    </a:t>
            </a:r>
            <a:r>
              <a:rPr lang="es-CL" sz="4800" b="1" dirty="0" smtClean="0">
                <a:solidFill>
                  <a:srgbClr val="7030A0"/>
                </a:solidFill>
                <a:latin typeface="AcclamationItal" pitchFamily="2" charset="0"/>
              </a:rPr>
              <a:t>Charco (1952)     </a:t>
            </a:r>
            <a:endParaRPr lang="es-CL" sz="4800" b="1" dirty="0">
              <a:solidFill>
                <a:srgbClr val="7030A0"/>
              </a:solidFill>
              <a:latin typeface="AcclamationItal" pitchFamily="2" charset="0"/>
            </a:endParaRPr>
          </a:p>
        </p:txBody>
      </p:sp>
      <p:pic>
        <p:nvPicPr>
          <p:cNvPr id="28674" name="Picture 2" descr="http://i173.photobucket.com/albums/w79/Maulafotos/scans/escher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es-CL" sz="4400" dirty="0" smtClean="0">
                <a:latin typeface="AcclamationItal" pitchFamily="2" charset="0"/>
              </a:rPr>
              <a:t>                            </a:t>
            </a:r>
            <a:r>
              <a:rPr lang="es-CL" sz="6000" dirty="0" smtClean="0">
                <a:solidFill>
                  <a:srgbClr val="7030A0"/>
                </a:solidFill>
                <a:latin typeface="AcclamationItal" pitchFamily="2" charset="0"/>
              </a:rPr>
              <a:t>Tres Mundos</a:t>
            </a:r>
          </a:p>
          <a:p>
            <a:pPr algn="r">
              <a:buNone/>
            </a:pPr>
            <a:r>
              <a:rPr lang="es-CL" sz="4400" dirty="0" smtClean="0">
                <a:solidFill>
                  <a:srgbClr val="7030A0"/>
                </a:solidFill>
                <a:latin typeface="AcclamationItal" pitchFamily="2" charset="0"/>
              </a:rPr>
              <a:t>(1955)</a:t>
            </a:r>
            <a:endParaRPr lang="es-CL" sz="4400" dirty="0">
              <a:latin typeface="AcclamationItal" pitchFamily="2" charset="0"/>
            </a:endParaRPr>
          </a:p>
        </p:txBody>
      </p:sp>
      <p:pic>
        <p:nvPicPr>
          <p:cNvPr id="46082" name="Picture 2" descr="http://i173.photobucket.com/albums/w79/Maulafotos/scans/escher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2530" name="Picture 2" descr="http://www.bergoiata.org/fe/Escher/escher_csg037_spir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pPr>
              <a:buNone/>
            </a:pPr>
            <a:endParaRPr lang="es-CL" sz="4000" dirty="0" smtClean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  <a:p>
            <a:pPr>
              <a:buNone/>
            </a:pPr>
            <a:endParaRPr lang="es-CL" sz="4000" dirty="0" smtClean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  <a:p>
            <a:pPr>
              <a:buNone/>
            </a:pPr>
            <a:endParaRPr lang="es-CL" sz="4000" dirty="0" smtClean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  <a:p>
            <a:pPr>
              <a:buNone/>
            </a:pPr>
            <a:endParaRPr lang="es-CL" sz="4000" dirty="0" smtClean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  <a:p>
            <a:pPr>
              <a:buNone/>
            </a:pPr>
            <a:r>
              <a:rPr lang="es-CL" sz="40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                                 </a:t>
            </a:r>
          </a:p>
          <a:p>
            <a:pPr>
              <a:buNone/>
            </a:pPr>
            <a:endParaRPr lang="es-CL" sz="4000" dirty="0" smtClean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  <a:p>
            <a:pPr>
              <a:buNone/>
            </a:pPr>
            <a:r>
              <a:rPr lang="es-CL" sz="40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                              </a:t>
            </a:r>
          </a:p>
          <a:p>
            <a:pPr>
              <a:buNone/>
            </a:pPr>
            <a:r>
              <a:rPr lang="es-CL" sz="40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 </a:t>
            </a:r>
            <a:r>
              <a:rPr lang="es-CL" sz="40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                              </a:t>
            </a:r>
            <a:r>
              <a:rPr lang="es-CL" sz="40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 </a:t>
            </a:r>
            <a:r>
              <a:rPr lang="es-CL" sz="58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Predestinación </a:t>
            </a:r>
            <a:endParaRPr lang="es-CL" sz="5800" dirty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</p:txBody>
      </p:sp>
      <p:pic>
        <p:nvPicPr>
          <p:cNvPr id="24578" name="Picture 2" descr="http://uploads4.wikipaintings.org/images/m-c-escher/predesti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pPr>
              <a:buNone/>
            </a:pPr>
            <a:endParaRPr lang="es-CL" dirty="0" smtClean="0"/>
          </a:p>
          <a:p>
            <a:pPr algn="ctr">
              <a:buNone/>
            </a:pPr>
            <a:r>
              <a:rPr lang="es-CL" sz="40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Encuentro          </a:t>
            </a:r>
            <a:r>
              <a:rPr lang="es-CL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Litografía  (1944)</a:t>
            </a:r>
            <a:endParaRPr lang="es-CL" sz="4000" dirty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</p:txBody>
      </p:sp>
      <p:sp>
        <p:nvSpPr>
          <p:cNvPr id="27650" name="AutoShape 2" descr="http://www.colegiosansaturio.com/deptomatesweb/SANSAMATES/Trabajos/Escher/imagenes/escher_csg026_encounte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7652" name="Picture 4" descr="http://www.colegiosansaturio.com/deptomatesweb/SANSAMATES/Trabajos/Escher/imagenes/escher_csg026_encou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s-CL" sz="4400" dirty="0" smtClean="0">
              <a:solidFill>
                <a:srgbClr val="7030A0"/>
              </a:solidFill>
              <a:latin typeface="AcclamationItal" pitchFamily="2" charset="0"/>
            </a:endParaRPr>
          </a:p>
          <a:p>
            <a:pPr algn="r">
              <a:buNone/>
            </a:pPr>
            <a:r>
              <a:rPr lang="es-CL" sz="4400" dirty="0" smtClean="0">
                <a:solidFill>
                  <a:srgbClr val="7030A0"/>
                </a:solidFill>
                <a:latin typeface="AcclamationItal" pitchFamily="2" charset="0"/>
              </a:rPr>
              <a:t>Evolución I</a:t>
            </a:r>
          </a:p>
          <a:p>
            <a:pPr algn="r">
              <a:buNone/>
            </a:pPr>
            <a:endParaRPr lang="es-CL" sz="4400" dirty="0" smtClean="0">
              <a:solidFill>
                <a:srgbClr val="7030A0"/>
              </a:solidFill>
              <a:latin typeface="AcclamationItal" pitchFamily="2" charset="0"/>
            </a:endParaRPr>
          </a:p>
          <a:p>
            <a:pPr algn="r">
              <a:buNone/>
            </a:pPr>
            <a:r>
              <a:rPr lang="es-CL" dirty="0" smtClean="0">
                <a:solidFill>
                  <a:srgbClr val="7030A0"/>
                </a:solidFill>
                <a:latin typeface="AcclamationItal" pitchFamily="2" charset="0"/>
              </a:rPr>
              <a:t>Rotación </a:t>
            </a:r>
          </a:p>
          <a:p>
            <a:pPr algn="r">
              <a:buNone/>
            </a:pPr>
            <a:r>
              <a:rPr lang="es-CL" dirty="0" smtClean="0">
                <a:solidFill>
                  <a:srgbClr val="7030A0"/>
                </a:solidFill>
                <a:latin typeface="AcclamationItal" pitchFamily="2" charset="0"/>
              </a:rPr>
              <a:t>traslación</a:t>
            </a:r>
            <a:endParaRPr lang="es-CL" dirty="0">
              <a:solidFill>
                <a:srgbClr val="7030A0"/>
              </a:solidFill>
              <a:latin typeface="AcclamationItal" pitchFamily="2" charset="0"/>
            </a:endParaRPr>
          </a:p>
        </p:txBody>
      </p:sp>
      <p:pic>
        <p:nvPicPr>
          <p:cNvPr id="49154" name="Picture 2" descr="http://www.psicoactiva.com/curios/escher/escher_img/Evolucion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578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s-CL" sz="4000" dirty="0" smtClean="0">
                <a:solidFill>
                  <a:srgbClr val="7030A0"/>
                </a:solidFill>
                <a:latin typeface="AcclamationItal" pitchFamily="2" charset="0"/>
              </a:rPr>
              <a:t>Evolución II</a:t>
            </a:r>
          </a:p>
          <a:p>
            <a:pPr algn="r">
              <a:buNone/>
            </a:pPr>
            <a:endParaRPr lang="es-CL" sz="4000" dirty="0" smtClean="0">
              <a:solidFill>
                <a:srgbClr val="7030A0"/>
              </a:solidFill>
              <a:latin typeface="AcclamationItal" pitchFamily="2" charset="0"/>
            </a:endParaRPr>
          </a:p>
          <a:p>
            <a:pPr algn="r">
              <a:buNone/>
            </a:pPr>
            <a:endParaRPr lang="es-CL" sz="4000" dirty="0" smtClean="0">
              <a:solidFill>
                <a:srgbClr val="7030A0"/>
              </a:solidFill>
              <a:latin typeface="AcclamationItal" pitchFamily="2" charset="0"/>
            </a:endParaRPr>
          </a:p>
          <a:p>
            <a:pPr algn="r">
              <a:buNone/>
            </a:pPr>
            <a:endParaRPr lang="es-CL" sz="4000" dirty="0" smtClean="0">
              <a:solidFill>
                <a:srgbClr val="7030A0"/>
              </a:solidFill>
              <a:latin typeface="AcclamationItal" pitchFamily="2" charset="0"/>
            </a:endParaRPr>
          </a:p>
          <a:p>
            <a:pPr algn="r">
              <a:buNone/>
            </a:pPr>
            <a:r>
              <a:rPr lang="es-CL" sz="3600" dirty="0" smtClean="0">
                <a:solidFill>
                  <a:srgbClr val="7030A0"/>
                </a:solidFill>
                <a:latin typeface="AcclamationItal" pitchFamily="2" charset="0"/>
              </a:rPr>
              <a:t>Homotecia</a:t>
            </a:r>
            <a:endParaRPr lang="es-CL" sz="3600" dirty="0" smtClean="0">
              <a:solidFill>
                <a:srgbClr val="7030A0"/>
              </a:solidFill>
              <a:latin typeface="AcclamationItal" pitchFamily="2" charset="0"/>
            </a:endParaRPr>
          </a:p>
        </p:txBody>
      </p:sp>
      <p:pic>
        <p:nvPicPr>
          <p:cNvPr id="48130" name="Picture 2" descr="http://www.psicoactiva.com/curios/escher/escher_img/Evolucion_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578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r">
              <a:buNone/>
            </a:pPr>
            <a:endParaRPr lang="es-CL" dirty="0" smtClean="0"/>
          </a:p>
          <a:p>
            <a:pPr algn="r">
              <a:buNone/>
            </a:pPr>
            <a:endParaRPr lang="es-CL" dirty="0" smtClean="0"/>
          </a:p>
          <a:p>
            <a:pPr algn="r">
              <a:buNone/>
            </a:pPr>
            <a:r>
              <a:rPr lang="es-CL" sz="48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Serpientes</a:t>
            </a:r>
          </a:p>
          <a:p>
            <a:pPr algn="r">
              <a:buNone/>
            </a:pPr>
            <a:endParaRPr lang="es-CL" sz="1200" dirty="0" smtClean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  <a:p>
            <a:pPr algn="r">
              <a:buNone/>
            </a:pPr>
            <a:r>
              <a:rPr lang="es-CL" sz="40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Xilografía</a:t>
            </a:r>
          </a:p>
          <a:p>
            <a:pPr algn="r">
              <a:buNone/>
            </a:pPr>
            <a:r>
              <a:rPr lang="es-CL" sz="40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(1969)</a:t>
            </a:r>
          </a:p>
          <a:p>
            <a:pPr algn="r">
              <a:buNone/>
            </a:pPr>
            <a:endParaRPr lang="es-CL" sz="4000" dirty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</p:txBody>
      </p:sp>
      <p:pic>
        <p:nvPicPr>
          <p:cNvPr id="52226" name="Picture 2" descr="http://www.uv.es/~buso/escher/img/serpie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864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4" descr="http://pictures2.todocoleccion.net/tc/2012/06/12/ESCH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7817"/>
            <a:ext cx="9144000" cy="706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1.bp.blogspot.com/_reqmCbUQ6Y4/RgxqGnFUEzI/AAAAAAAAJbA/wVZFipI-sWY/s400/escher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</p:spPr>
      </p:pic>
      <p:pic>
        <p:nvPicPr>
          <p:cNvPr id="7" name="Picture 6" descr="http://bp2.blogger.com/_reqmCbUQ6Y4/RgxqPHFUE0I/AAAAAAAAJbI/apW95ZHnSc4/s400/lagar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bp0.blogger.com/_reqmCbUQ6Y4/RgxpanFUEwI/AAAAAAAAJao/iPAFBrCKbfE/s400/escherERG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678661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929322" y="2143116"/>
            <a:ext cx="32146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40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Límite</a:t>
            </a:r>
          </a:p>
          <a:p>
            <a:pPr algn="r"/>
            <a:r>
              <a:rPr lang="es-CL" sz="40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Circular III</a:t>
            </a:r>
          </a:p>
          <a:p>
            <a:pPr algn="r"/>
            <a:endParaRPr lang="es-CL" sz="4000" dirty="0" smtClean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  <a:p>
            <a:pPr algn="r"/>
            <a:r>
              <a:rPr lang="es-CL" sz="32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Xilografía</a:t>
            </a:r>
          </a:p>
          <a:p>
            <a:pPr algn="r"/>
            <a:r>
              <a:rPr lang="es-CL" sz="32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(1959)</a:t>
            </a:r>
            <a:r>
              <a:rPr lang="es-CL" sz="40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  </a:t>
            </a:r>
          </a:p>
          <a:p>
            <a:pPr algn="r"/>
            <a:endParaRPr lang="es-CL" sz="4000" dirty="0" smtClean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  <a:p>
            <a:pPr algn="r"/>
            <a:endParaRPr lang="es-CL" sz="4000" dirty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http://bp2.blogger.com/_reqmCbUQ6Y4/RgxqAHFUEyI/AAAAAAAAJa4/ZEE9MTcdkkU/s400/escher1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5" name="Picture 2" descr="http://ahijadomagico.files.wordpress.com/2007/05/sun_and_moon_escher_nj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es-CL" sz="4800" dirty="0" smtClean="0">
                <a:solidFill>
                  <a:srgbClr val="7030A0"/>
                </a:solidFill>
                <a:latin typeface="AcclamationItal" pitchFamily="2" charset="0"/>
              </a:rPr>
              <a:t>Cielo </a:t>
            </a:r>
          </a:p>
          <a:p>
            <a:pPr algn="r">
              <a:buNone/>
            </a:pPr>
            <a:r>
              <a:rPr lang="es-CL" sz="4800" dirty="0" smtClean="0">
                <a:solidFill>
                  <a:srgbClr val="7030A0"/>
                </a:solidFill>
                <a:latin typeface="AcclamationItal" pitchFamily="2" charset="0"/>
              </a:rPr>
              <a:t>y</a:t>
            </a:r>
          </a:p>
          <a:p>
            <a:pPr algn="r">
              <a:buNone/>
            </a:pPr>
            <a:r>
              <a:rPr lang="es-CL" sz="4800" dirty="0" smtClean="0">
                <a:solidFill>
                  <a:srgbClr val="7030A0"/>
                </a:solidFill>
                <a:latin typeface="AcclamationItal" pitchFamily="2" charset="0"/>
              </a:rPr>
              <a:t>Agua</a:t>
            </a:r>
          </a:p>
          <a:p>
            <a:pPr algn="r">
              <a:buNone/>
            </a:pPr>
            <a:r>
              <a:rPr lang="es-CL" sz="4000" dirty="0" smtClean="0">
                <a:solidFill>
                  <a:srgbClr val="7030A0"/>
                </a:solidFill>
                <a:latin typeface="AcclamationItal" pitchFamily="2" charset="0"/>
              </a:rPr>
              <a:t>(1938)</a:t>
            </a:r>
            <a:endParaRPr lang="es-CL" sz="4000" dirty="0">
              <a:solidFill>
                <a:srgbClr val="7030A0"/>
              </a:solidFill>
              <a:latin typeface="AcclamationItal" pitchFamily="2" charset="0"/>
            </a:endParaRPr>
          </a:p>
        </p:txBody>
      </p:sp>
      <p:pic>
        <p:nvPicPr>
          <p:cNvPr id="31746" name="Picture 2" descr="http://2.bp.blogspot.com/_Mkx3rdEkh7U/SvBfe7RosCI/AAAAAAAAACg/gH4KIkSU-1s/s640/Aire_y_agua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L" sz="36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 </a:t>
            </a:r>
            <a:r>
              <a:rPr lang="es-CL" sz="48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Las leyes </a:t>
            </a:r>
            <a:r>
              <a:rPr lang="es-CL" sz="48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geométricas le permitieron generar nuevos </a:t>
            </a:r>
            <a:r>
              <a:rPr lang="es-CL" sz="48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mundos </a:t>
            </a:r>
            <a:r>
              <a:rPr lang="es-CL" sz="48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de continuas transformaciones sólo posibles sobre el </a:t>
            </a:r>
            <a:r>
              <a:rPr lang="es-CL" sz="48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papel</a:t>
            </a:r>
            <a:endParaRPr lang="es-CL" sz="4800" dirty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3794" name="Picture 2" descr="http://3.bp.blogspot.com/_Mkx3rdEkh7U/SsYwoflRn0I/AAAAAAAAABw/oPZHTxzI8cQ/s640/Tribarra_de_Pen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4818" name="Picture 2" descr="[17+-+Verbum+[1942]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143644"/>
            <a:ext cx="8686800" cy="714356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es-CL" sz="44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Espejo mágico  </a:t>
            </a:r>
            <a:r>
              <a:rPr lang="es-CL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Litografía (1946)</a:t>
            </a:r>
            <a:endParaRPr lang="es-CL" b="1" dirty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</p:txBody>
      </p:sp>
      <p:pic>
        <p:nvPicPr>
          <p:cNvPr id="36866" name="Picture 2" descr="http://blogadlibitum.files.wordpress.com/2012/08/escher4-575x3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2867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algn="r"/>
            <a:endParaRPr lang="es-CL" sz="4000" dirty="0" smtClean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  <a:p>
            <a:pPr algn="r">
              <a:buNone/>
            </a:pPr>
            <a:r>
              <a:rPr lang="es-CL" sz="44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Peces</a:t>
            </a:r>
          </a:p>
          <a:p>
            <a:pPr algn="r">
              <a:buNone/>
            </a:pPr>
            <a:r>
              <a:rPr lang="es-CL" sz="44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y</a:t>
            </a:r>
          </a:p>
          <a:p>
            <a:pPr algn="r">
              <a:buNone/>
            </a:pPr>
            <a:r>
              <a:rPr lang="es-CL" sz="44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escamas</a:t>
            </a:r>
          </a:p>
          <a:p>
            <a:pPr algn="r">
              <a:buNone/>
            </a:pPr>
            <a:endParaRPr lang="es-CL" sz="4400" dirty="0" smtClean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  <a:p>
            <a:pPr algn="r">
              <a:buNone/>
            </a:pPr>
            <a:r>
              <a:rPr lang="es-CL" sz="36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Xilografía</a:t>
            </a:r>
          </a:p>
          <a:p>
            <a:pPr algn="r">
              <a:buNone/>
            </a:pPr>
            <a:r>
              <a:rPr lang="es-CL" sz="36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(1959)</a:t>
            </a:r>
          </a:p>
        </p:txBody>
      </p:sp>
      <p:pic>
        <p:nvPicPr>
          <p:cNvPr id="4" name="Picture 4" descr="http://3.bp.blogspot.com/_M01sdTn7Lyc/Sp0s4lRhieI/AAAAAAAABik/kENyuk2Pzak/s400/26+-+Poissons+et+%C3%A9cailles+%5B1959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3.bp.blogspot.com/_Mkx3rdEkh7U/SvBffRUjR5I/AAAAAAAAACw/n2VeUdO93KM/s640/Autorretrato_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6000792" cy="600079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143636" y="4286256"/>
            <a:ext cx="300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Autorretrato</a:t>
            </a:r>
            <a:endParaRPr lang="es-CL" sz="3600" dirty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60007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CL" sz="3600" b="1" dirty="0" smtClean="0">
                <a:solidFill>
                  <a:srgbClr val="7030A0"/>
                </a:solidFill>
                <a:latin typeface="AcclamationItal" pitchFamily="2" charset="0"/>
              </a:rPr>
              <a:t>   		 </a:t>
            </a:r>
            <a:r>
              <a:rPr lang="es-CL" sz="4400" b="1" dirty="0" smtClean="0">
                <a:solidFill>
                  <a:srgbClr val="7030A0"/>
                </a:solidFill>
                <a:latin typeface="AcclamationItal" pitchFamily="2" charset="0"/>
              </a:rPr>
              <a:t>Escher (1898-1972) </a:t>
            </a:r>
          </a:p>
          <a:p>
            <a:pPr algn="just">
              <a:buNone/>
            </a:pPr>
            <a:endParaRPr lang="es-CL" sz="4400" b="1" dirty="0" smtClean="0">
              <a:solidFill>
                <a:srgbClr val="7030A0"/>
              </a:solidFill>
              <a:latin typeface="AcclamationItal" pitchFamily="2" charset="0"/>
            </a:endParaRPr>
          </a:p>
          <a:p>
            <a:pPr algn="ctr">
              <a:buNone/>
            </a:pPr>
            <a:r>
              <a:rPr lang="es-CL" sz="4400" b="1" dirty="0" smtClean="0">
                <a:solidFill>
                  <a:srgbClr val="7030A0"/>
                </a:solidFill>
                <a:latin typeface="AcclamationItal" pitchFamily="2" charset="0"/>
              </a:rPr>
              <a:t>Artista holandés, conocido por sus grabados en madera, xilografías y </a:t>
            </a:r>
          </a:p>
          <a:p>
            <a:pPr algn="ctr">
              <a:buNone/>
            </a:pPr>
            <a:r>
              <a:rPr lang="es-CL" sz="4400" b="1" dirty="0" smtClean="0">
                <a:solidFill>
                  <a:srgbClr val="7030A0"/>
                </a:solidFill>
                <a:latin typeface="AcclamationItal" pitchFamily="2" charset="0"/>
              </a:rPr>
              <a:t>Litografías</a:t>
            </a:r>
            <a:r>
              <a:rPr lang="es-CL" sz="4400" b="1" dirty="0" smtClean="0">
                <a:solidFill>
                  <a:srgbClr val="7030A0"/>
                </a:solidFill>
                <a:latin typeface="AcclamationItal" pitchFamily="2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4340" name="Picture 4" descr="http://3.bp.blogspot.com/-WrXQB1fJqN0/Tx31MvHsiCI/AAAAAAAAA4g/wFPpxaO4ek0/s1600/021-Reptiles-litografia-1943esc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57158" y="6000768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srgbClr val="7030A0"/>
                </a:solidFill>
                <a:latin typeface="AcclamationItal" pitchFamily="2" charset="0"/>
              </a:rPr>
              <a:t>Reptiles.  </a:t>
            </a:r>
            <a:r>
              <a:rPr lang="es-CL" sz="3600" b="1" dirty="0" smtClean="0">
                <a:solidFill>
                  <a:srgbClr val="7030A0"/>
                </a:solidFill>
                <a:latin typeface="AcclamationItal" pitchFamily="2" charset="0"/>
              </a:rPr>
              <a:t>Litografía </a:t>
            </a:r>
            <a:r>
              <a:rPr lang="es-CL" sz="2400" b="1" dirty="0" smtClean="0">
                <a:solidFill>
                  <a:srgbClr val="7030A0"/>
                </a:solidFill>
                <a:latin typeface="AcclamationItal" pitchFamily="2" charset="0"/>
              </a:rPr>
              <a:t>(</a:t>
            </a:r>
            <a:r>
              <a:rPr lang="es-CL" sz="2400" b="1" dirty="0" smtClean="0">
                <a:solidFill>
                  <a:srgbClr val="7030A0"/>
                </a:solidFill>
                <a:latin typeface="AcclamationItal" pitchFamily="2" charset="0"/>
              </a:rPr>
              <a:t>1943</a:t>
            </a:r>
            <a:r>
              <a:rPr lang="es-CL" sz="2400" b="1" dirty="0" smtClean="0">
                <a:solidFill>
                  <a:srgbClr val="7030A0"/>
                </a:solidFill>
                <a:latin typeface="AcclamationItal" pitchFamily="2" charset="0"/>
              </a:rPr>
              <a:t>)          </a:t>
            </a:r>
            <a:r>
              <a:rPr lang="es-CL" sz="3600" b="1" dirty="0" smtClean="0">
                <a:solidFill>
                  <a:schemeClr val="accent6">
                    <a:lumMod val="75000"/>
                  </a:schemeClr>
                </a:solidFill>
                <a:latin typeface="AcclamationItal" pitchFamily="2" charset="0"/>
              </a:rPr>
              <a:t>ROTACIÓN</a:t>
            </a:r>
            <a:endParaRPr lang="es-CL" sz="2400" b="1" dirty="0">
              <a:solidFill>
                <a:schemeClr val="accent6">
                  <a:lumMod val="75000"/>
                </a:schemeClr>
              </a:solidFill>
              <a:latin typeface="AcclamationIt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es-CL" sz="40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Teselación</a:t>
            </a:r>
          </a:p>
          <a:p>
            <a:pPr algn="r">
              <a:buNone/>
            </a:pPr>
            <a:r>
              <a:rPr lang="es-CL" sz="40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d</a:t>
            </a:r>
            <a:r>
              <a:rPr lang="es-CL" sz="40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el </a:t>
            </a:r>
          </a:p>
          <a:p>
            <a:pPr algn="r">
              <a:buNone/>
            </a:pPr>
            <a:r>
              <a:rPr lang="es-CL" sz="40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p</a:t>
            </a:r>
            <a:r>
              <a:rPr lang="es-CL" sz="40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lano</a:t>
            </a:r>
          </a:p>
          <a:p>
            <a:pPr algn="r">
              <a:buNone/>
            </a:pPr>
            <a:endParaRPr lang="es-CL" sz="4000" b="1" dirty="0" smtClean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  <a:p>
            <a:pPr algn="r">
              <a:buNone/>
            </a:pPr>
            <a:r>
              <a:rPr lang="es-CL" sz="40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(hexágono </a:t>
            </a:r>
          </a:p>
          <a:p>
            <a:pPr algn="r">
              <a:buNone/>
            </a:pPr>
            <a:r>
              <a:rPr lang="es-CL" sz="4000" b="1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regular)</a:t>
            </a:r>
            <a:endParaRPr lang="es-CL" sz="4000" b="1" dirty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4408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428604"/>
            <a:ext cx="8786874" cy="564360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CL" sz="4400" dirty="0" smtClean="0">
              <a:solidFill>
                <a:srgbClr val="7030A0"/>
              </a:solidFill>
              <a:latin typeface="AcclamationItal" pitchFamily="2" charset="0"/>
            </a:endParaRPr>
          </a:p>
          <a:p>
            <a:pPr algn="ctr">
              <a:buNone/>
            </a:pPr>
            <a:r>
              <a:rPr lang="es-CL" sz="4400" dirty="0" smtClean="0">
                <a:solidFill>
                  <a:srgbClr val="7030A0"/>
                </a:solidFill>
                <a:latin typeface="AcclamationItal" pitchFamily="2" charset="0"/>
              </a:rPr>
              <a:t>Representa con diversos métodos espacios paradójicos, </a:t>
            </a:r>
            <a:r>
              <a:rPr lang="es-CL" sz="4400" b="1" dirty="0" smtClean="0">
                <a:solidFill>
                  <a:srgbClr val="7030A0"/>
                </a:solidFill>
                <a:latin typeface="AcclamationItal" pitchFamily="2" charset="0"/>
              </a:rPr>
              <a:t>dibujos en 2 ó 3 dimensiones</a:t>
            </a:r>
            <a:r>
              <a:rPr lang="es-CL" sz="4400" dirty="0" smtClean="0">
                <a:solidFill>
                  <a:srgbClr val="7030A0"/>
                </a:solidFill>
                <a:latin typeface="AcclamationItal" pitchFamily="2" charset="0"/>
              </a:rPr>
              <a:t> </a:t>
            </a:r>
            <a:r>
              <a:rPr lang="es-CL" sz="4400" b="1" dirty="0" smtClean="0">
                <a:solidFill>
                  <a:srgbClr val="7030A0"/>
                </a:solidFill>
                <a:latin typeface="AcclamationItal" pitchFamily="2" charset="0"/>
              </a:rPr>
              <a:t>que</a:t>
            </a:r>
            <a:r>
              <a:rPr lang="es-CL" sz="4400" dirty="0" smtClean="0">
                <a:solidFill>
                  <a:srgbClr val="7030A0"/>
                </a:solidFill>
                <a:latin typeface="AcclamationItal" pitchFamily="2" charset="0"/>
              </a:rPr>
              <a:t> </a:t>
            </a:r>
            <a:r>
              <a:rPr lang="es-CL" sz="4400" b="1" dirty="0" smtClean="0">
                <a:solidFill>
                  <a:srgbClr val="7030A0"/>
                </a:solidFill>
                <a:latin typeface="AcclamationItal" pitchFamily="2" charset="0"/>
              </a:rPr>
              <a:t>desafían</a:t>
            </a:r>
          </a:p>
          <a:p>
            <a:pPr algn="ctr">
              <a:buNone/>
            </a:pPr>
            <a:r>
              <a:rPr lang="es-CL" sz="4400" b="1" dirty="0" smtClean="0">
                <a:solidFill>
                  <a:srgbClr val="7030A0"/>
                </a:solidFill>
                <a:latin typeface="AcclamationItal" pitchFamily="2" charset="0"/>
              </a:rPr>
              <a:t> </a:t>
            </a:r>
            <a:r>
              <a:rPr lang="es-CL" sz="4400" b="1" dirty="0" smtClean="0">
                <a:solidFill>
                  <a:srgbClr val="7030A0"/>
                </a:solidFill>
                <a:latin typeface="AcclamationItal" pitchFamily="2" charset="0"/>
              </a:rPr>
              <a:t>los modos habituales de </a:t>
            </a:r>
            <a:r>
              <a:rPr lang="es-CL" sz="4400" b="1" dirty="0" smtClean="0">
                <a:solidFill>
                  <a:srgbClr val="7030A0"/>
                </a:solidFill>
                <a:latin typeface="AcclamationItal" pitchFamily="2" charset="0"/>
              </a:rPr>
              <a:t>representación</a:t>
            </a:r>
            <a:r>
              <a:rPr lang="es-CL" sz="4400" dirty="0" smtClean="0">
                <a:solidFill>
                  <a:srgbClr val="7030A0"/>
                </a:solidFill>
                <a:latin typeface="AcclamationItal" pitchFamily="2" charset="0"/>
              </a:rPr>
              <a:t> </a:t>
            </a:r>
            <a:endParaRPr lang="es-CL" sz="4400" dirty="0">
              <a:solidFill>
                <a:srgbClr val="7030A0"/>
              </a:solidFill>
              <a:latin typeface="AcclamationIt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r">
              <a:buNone/>
            </a:pPr>
            <a:endParaRPr lang="es-CL" dirty="0" smtClean="0"/>
          </a:p>
          <a:p>
            <a:pPr algn="r">
              <a:buNone/>
            </a:pPr>
            <a:r>
              <a:rPr lang="es-CL" sz="40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Lazo de</a:t>
            </a:r>
          </a:p>
          <a:p>
            <a:pPr algn="r">
              <a:buNone/>
            </a:pPr>
            <a:r>
              <a:rPr lang="es-CL" sz="40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Unión</a:t>
            </a:r>
          </a:p>
          <a:p>
            <a:pPr algn="r">
              <a:buNone/>
            </a:pPr>
            <a:endParaRPr lang="es-CL" sz="4000" dirty="0" smtClean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  <a:p>
            <a:pPr algn="r">
              <a:buNone/>
            </a:pPr>
            <a:r>
              <a:rPr lang="es-CL" sz="28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Litografía</a:t>
            </a:r>
          </a:p>
          <a:p>
            <a:pPr algn="r">
              <a:buNone/>
            </a:pPr>
            <a:r>
              <a:rPr lang="es-CL" sz="2800" dirty="0" smtClean="0">
                <a:solidFill>
                  <a:schemeClr val="accent4">
                    <a:lumMod val="75000"/>
                  </a:schemeClr>
                </a:solidFill>
                <a:latin typeface="AcclamationItal" pitchFamily="2" charset="0"/>
              </a:rPr>
              <a:t>(1956)</a:t>
            </a:r>
            <a:endParaRPr lang="es-CL" sz="2800" dirty="0" smtClean="0">
              <a:solidFill>
                <a:schemeClr val="accent4">
                  <a:lumMod val="75000"/>
                </a:schemeClr>
              </a:solidFill>
              <a:latin typeface="AcclamationItal" pitchFamily="2" charset="0"/>
            </a:endParaRPr>
          </a:p>
          <a:p>
            <a:pPr algn="r">
              <a:buNone/>
            </a:pPr>
            <a:endParaRPr lang="es-CL" dirty="0" smtClean="0"/>
          </a:p>
          <a:p>
            <a:pPr algn="r">
              <a:buNone/>
            </a:pPr>
            <a:endParaRPr lang="es-CL" dirty="0">
              <a:latin typeface="AcclamationItal" pitchFamily="2" charset="0"/>
            </a:endParaRPr>
          </a:p>
        </p:txBody>
      </p:sp>
      <p:pic>
        <p:nvPicPr>
          <p:cNvPr id="16388" name="Picture 4" descr="http://1.bp.blogspot.com/-2109mQyNQfs/TqoBNEcM7XI/AAAAAAAAVlA/a3epmcFy0fA/s1600/Lazo_de_union%2B1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786578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591187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CL" b="1" dirty="0" smtClean="0"/>
          </a:p>
          <a:p>
            <a:pPr algn="ctr">
              <a:buNone/>
            </a:pPr>
            <a:r>
              <a:rPr lang="es-CL" b="1" dirty="0" smtClean="0"/>
              <a:t>   </a:t>
            </a:r>
          </a:p>
          <a:p>
            <a:pPr algn="ctr">
              <a:buNone/>
            </a:pPr>
            <a:r>
              <a:rPr lang="es-CL" dirty="0" smtClean="0"/>
              <a:t> </a:t>
            </a:r>
            <a:r>
              <a:rPr lang="es-CL" sz="4400" dirty="0" smtClean="0">
                <a:solidFill>
                  <a:srgbClr val="7030A0"/>
                </a:solidFill>
                <a:latin typeface="AcclamationItal" pitchFamily="2" charset="0"/>
              </a:rPr>
              <a:t>L</a:t>
            </a:r>
            <a:r>
              <a:rPr lang="es-CL" sz="4400" dirty="0" smtClean="0">
                <a:solidFill>
                  <a:srgbClr val="7030A0"/>
                </a:solidFill>
                <a:latin typeface="AcclamationItal" pitchFamily="2" charset="0"/>
              </a:rPr>
              <a:t>as obras han interesado </a:t>
            </a:r>
            <a:r>
              <a:rPr lang="es-CL" sz="4400" dirty="0" smtClean="0">
                <a:solidFill>
                  <a:srgbClr val="7030A0"/>
                </a:solidFill>
                <a:latin typeface="AcclamationItal" pitchFamily="2" charset="0"/>
              </a:rPr>
              <a:t>a muchos </a:t>
            </a:r>
            <a:r>
              <a:rPr lang="es-CL" sz="4400" dirty="0" smtClean="0">
                <a:solidFill>
                  <a:srgbClr val="7030A0"/>
                </a:solidFill>
                <a:latin typeface="AcclamationItal" pitchFamily="2" charset="0"/>
              </a:rPr>
              <a:t>matemáticos </a:t>
            </a:r>
            <a:r>
              <a:rPr lang="es-CL" sz="4400" dirty="0" smtClean="0">
                <a:solidFill>
                  <a:srgbClr val="7030A0"/>
                </a:solidFill>
                <a:latin typeface="AcclamationItal" pitchFamily="2" charset="0"/>
              </a:rPr>
              <a:t> por ser </a:t>
            </a:r>
            <a:r>
              <a:rPr lang="es-CL" sz="4400" dirty="0" smtClean="0">
                <a:solidFill>
                  <a:srgbClr val="7030A0"/>
                </a:solidFill>
                <a:latin typeface="AcclamationItal" pitchFamily="2" charset="0"/>
              </a:rPr>
              <a:t>geniales </a:t>
            </a:r>
            <a:r>
              <a:rPr lang="es-CL" sz="4400" dirty="0" smtClean="0">
                <a:solidFill>
                  <a:srgbClr val="7030A0"/>
                </a:solidFill>
                <a:latin typeface="AcclamationItal" pitchFamily="2" charset="0"/>
              </a:rPr>
              <a:t>y </a:t>
            </a:r>
            <a:r>
              <a:rPr lang="es-CL" sz="4400" dirty="0" smtClean="0">
                <a:solidFill>
                  <a:srgbClr val="7030A0"/>
                </a:solidFill>
                <a:latin typeface="AcclamationItal" pitchFamily="2" charset="0"/>
              </a:rPr>
              <a:t>originales; en ellas </a:t>
            </a:r>
            <a:r>
              <a:rPr lang="es-CL" sz="4400" dirty="0" smtClean="0">
                <a:solidFill>
                  <a:srgbClr val="7030A0"/>
                </a:solidFill>
                <a:latin typeface="AcclamationItal" pitchFamily="2" charset="0"/>
              </a:rPr>
              <a:t>juega con la geometría, con la ilusión óptica y con nuestro </a:t>
            </a:r>
            <a:r>
              <a:rPr lang="es-CL" sz="4400" dirty="0" smtClean="0">
                <a:solidFill>
                  <a:srgbClr val="7030A0"/>
                </a:solidFill>
                <a:latin typeface="AcclamationItal" pitchFamily="2" charset="0"/>
              </a:rPr>
              <a:t>cerebro</a:t>
            </a:r>
            <a:endParaRPr lang="es-CL" sz="4400" dirty="0">
              <a:solidFill>
                <a:srgbClr val="7030A0"/>
              </a:solidFill>
              <a:latin typeface="AcclamationIt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185</Words>
  <Application>Microsoft Office PowerPoint</Application>
  <PresentationFormat>Presentación en pantalla (4:3)</PresentationFormat>
  <Paragraphs>136</Paragraphs>
  <Slides>39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Escala Imposible</vt:lpstr>
      <vt:lpstr>Diapositiva 13</vt:lpstr>
      <vt:lpstr>Diapositiva 14</vt:lpstr>
      <vt:lpstr>Diapositiva 15</vt:lpstr>
      <vt:lpstr>Diapositiva 16</vt:lpstr>
      <vt:lpstr> Escher movió figuras aplicando los tres tipos de transformaciones isométricas existentes:  traslación,  simetría y rotación 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Dheli y Margarita</dc:creator>
  <cp:lastModifiedBy>Dheli y Margarita</cp:lastModifiedBy>
  <cp:revision>66</cp:revision>
  <dcterms:created xsi:type="dcterms:W3CDTF">2012-09-07T02:19:30Z</dcterms:created>
  <dcterms:modified xsi:type="dcterms:W3CDTF">2012-09-21T02:13:36Z</dcterms:modified>
</cp:coreProperties>
</file>