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8" r:id="rId5"/>
    <p:sldId id="262" r:id="rId6"/>
    <p:sldId id="263" r:id="rId7"/>
    <p:sldId id="259" r:id="rId8"/>
    <p:sldId id="260" r:id="rId9"/>
    <p:sldId id="261" r:id="rId10"/>
    <p:sldId id="264" r:id="rId11"/>
    <p:sldId id="267" r:id="rId12"/>
    <p:sldId id="265" r:id="rId13"/>
    <p:sldId id="268" r:id="rId14"/>
    <p:sldId id="266" r:id="rId15"/>
    <p:sldId id="270" r:id="rId16"/>
    <p:sldId id="272" r:id="rId17"/>
    <p:sldId id="271" r:id="rId18"/>
    <p:sldId id="273" r:id="rId19"/>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17" name="16 Marcador de pie de página"/>
          <p:cNvSpPr>
            <a:spLocks noGrp="1"/>
          </p:cNvSpPr>
          <p:nvPr>
            <p:ph type="ftr" sz="quarter" idx="11"/>
          </p:nvPr>
        </p:nvSpPr>
        <p:spPr/>
        <p:txBody>
          <a:bodyPr/>
          <a:lstStyle/>
          <a:p>
            <a:endParaRPr lang="es-EC"/>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5F3B4CF-E763-4BF1-867E-2BB90DCA5496}" type="slidenum">
              <a:rPr lang="es-EC" smtClean="0"/>
              <a:pPr/>
              <a:t>‹Nº›</a:t>
            </a:fld>
            <a:endParaRPr lang="es-EC"/>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85F3B4CF-E763-4BF1-867E-2BB90DCA5496}" type="slidenum">
              <a:rPr lang="es-EC" smtClean="0"/>
              <a:pPr/>
              <a:t>‹Nº›</a:t>
            </a:fld>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85F3B4CF-E763-4BF1-867E-2BB90DCA5496}" type="slidenum">
              <a:rPr lang="es-EC" smtClean="0"/>
              <a:pPr/>
              <a:t>‹Nº›</a:t>
            </a:fld>
            <a:endParaRPr lang="es-EC"/>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5" name="4 Marcador de pie de página"/>
          <p:cNvSpPr>
            <a:spLocks noGrp="1"/>
          </p:cNvSpPr>
          <p:nvPr>
            <p:ph type="ftr" sz="quarter" idx="11"/>
          </p:nvPr>
        </p:nvSpPr>
        <p:spPr/>
        <p:txBody>
          <a:bodyPr/>
          <a:lstStyle/>
          <a:p>
            <a:endParaRPr lang="es-EC"/>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a:xfrm>
            <a:off x="4361688" y="1026372"/>
            <a:ext cx="457200" cy="441325"/>
          </a:xfrm>
        </p:spPr>
        <p:txBody>
          <a:bodyPr/>
          <a:lstStyle/>
          <a:p>
            <a:fld id="{85F3B4CF-E763-4BF1-867E-2BB90DCA5496}" type="slidenum">
              <a:rPr lang="es-EC" smtClean="0"/>
              <a:pPr/>
              <a:t>‹Nº›</a:t>
            </a:fld>
            <a:endParaRPr lang="es-EC"/>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C"/>
          </a:p>
        </p:txBody>
      </p:sp>
      <p:sp>
        <p:nvSpPr>
          <p:cNvPr id="4" name="3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5F3B4CF-E763-4BF1-867E-2BB90DCA5496}" type="slidenum">
              <a:rPr lang="es-EC" smtClean="0"/>
              <a:pPr/>
              <a:t>‹Nº›</a:t>
            </a:fld>
            <a:endParaRPr lang="es-EC"/>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70395D75-24F2-4804-96E2-D22A7A2248FF}" type="datetimeFigureOut">
              <a:rPr lang="es-EC" smtClean="0"/>
              <a:pPr/>
              <a:t>29/5/2016</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85F3B4CF-E763-4BF1-867E-2BB90DCA5496}" type="slidenum">
              <a:rPr lang="es-EC" smtClean="0"/>
              <a:pPr/>
              <a:t>‹Nº›</a:t>
            </a:fld>
            <a:endParaRPr lang="es-EC"/>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8" name="7 Marcador de pie de página"/>
          <p:cNvSpPr>
            <a:spLocks noGrp="1"/>
          </p:cNvSpPr>
          <p:nvPr>
            <p:ph type="ftr" sz="quarter" idx="11"/>
          </p:nvPr>
        </p:nvSpPr>
        <p:spPr>
          <a:xfrm>
            <a:off x="304800" y="6409944"/>
            <a:ext cx="3581400" cy="365760"/>
          </a:xfrm>
        </p:spPr>
        <p:txBody>
          <a:bodyPr/>
          <a:lstStyle/>
          <a:p>
            <a:endParaRPr lang="es-EC"/>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85F3B4CF-E763-4BF1-867E-2BB90DCA5496}" type="slidenum">
              <a:rPr lang="es-EC" smtClean="0"/>
              <a:pPr/>
              <a:t>‹Nº›</a:t>
            </a:fld>
            <a:endParaRPr lang="es-EC"/>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a:xfrm>
            <a:off x="4343400" y="1036020"/>
            <a:ext cx="457200" cy="441325"/>
          </a:xfrm>
        </p:spPr>
        <p:txBody>
          <a:bodyPr/>
          <a:lstStyle/>
          <a:p>
            <a:fld id="{85F3B4CF-E763-4BF1-867E-2BB90DCA5496}"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85F3B4CF-E763-4BF1-867E-2BB90DCA5496}"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5F3B4CF-E763-4BF1-867E-2BB90DCA5496}" type="slidenum">
              <a:rPr lang="es-EC" smtClean="0"/>
              <a:pPr/>
              <a:t>‹Nº›</a:t>
            </a:fld>
            <a:endParaRPr lang="es-EC"/>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70395D75-24F2-4804-96E2-D22A7A2248FF}" type="datetimeFigureOut">
              <a:rPr lang="es-EC" smtClean="0"/>
              <a:pPr/>
              <a:t>29/5/2016</a:t>
            </a:fld>
            <a:endParaRPr lang="es-EC"/>
          </a:p>
        </p:txBody>
      </p:sp>
      <p:sp>
        <p:nvSpPr>
          <p:cNvPr id="6" name="5 Marcador de pie de página"/>
          <p:cNvSpPr>
            <a:spLocks noGrp="1"/>
          </p:cNvSpPr>
          <p:nvPr>
            <p:ph type="ftr" sz="quarter" idx="11"/>
          </p:nvPr>
        </p:nvSpPr>
        <p:spPr>
          <a:xfrm>
            <a:off x="301752" y="6410848"/>
            <a:ext cx="3383280" cy="365760"/>
          </a:xfrm>
        </p:spPr>
        <p:txBody>
          <a:bodyPr/>
          <a:lstStyle/>
          <a:p>
            <a:endParaRPr lang="es-EC"/>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85F3B4CF-E763-4BF1-867E-2BB90DCA5496}" type="slidenum">
              <a:rPr lang="es-EC" smtClean="0"/>
              <a:pPr/>
              <a:t>‹Nº›</a:t>
            </a:fld>
            <a:endParaRPr lang="es-EC"/>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70395D75-24F2-4804-96E2-D22A7A2248FF}" type="datetimeFigureOut">
              <a:rPr lang="es-EC" smtClean="0"/>
              <a:pPr/>
              <a:t>29/5/2016</a:t>
            </a:fld>
            <a:endParaRPr lang="es-EC"/>
          </a:p>
        </p:txBody>
      </p:sp>
      <p:sp>
        <p:nvSpPr>
          <p:cNvPr id="6" name="5 Marcador de pie de página"/>
          <p:cNvSpPr>
            <a:spLocks noGrp="1"/>
          </p:cNvSpPr>
          <p:nvPr>
            <p:ph type="ftr" sz="quarter" idx="11"/>
          </p:nvPr>
        </p:nvSpPr>
        <p:spPr>
          <a:xfrm>
            <a:off x="301752" y="6410848"/>
            <a:ext cx="3584448" cy="365760"/>
          </a:xfrm>
        </p:spPr>
        <p:txBody>
          <a:bodyPr/>
          <a:lstStyle/>
          <a:p>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0395D75-24F2-4804-96E2-D22A7A2248FF}" type="datetimeFigureOut">
              <a:rPr lang="es-EC" smtClean="0"/>
              <a:pPr/>
              <a:t>29/5/2016</a:t>
            </a:fld>
            <a:endParaRPr lang="es-EC"/>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C"/>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5F3B4CF-E763-4BF1-867E-2BB90DCA5496}" type="slidenum">
              <a:rPr lang="es-EC" smtClean="0"/>
              <a:pPr/>
              <a:t>‹Nº›</a:t>
            </a:fld>
            <a:endParaRPr lang="es-EC"/>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3140968"/>
            <a:ext cx="7772400" cy="1752600"/>
          </a:xfrm>
        </p:spPr>
        <p:txBody>
          <a:bodyPr/>
          <a:lstStyle/>
          <a:p>
            <a:r>
              <a:rPr lang="es-EC" b="1" dirty="0" smtClean="0">
                <a:solidFill>
                  <a:schemeClr val="tx1"/>
                </a:solidFill>
              </a:rPr>
              <a:t>CIVILIZACIÓN </a:t>
            </a:r>
            <a:r>
              <a:rPr lang="es-EC" b="1" dirty="0" smtClean="0">
                <a:solidFill>
                  <a:schemeClr val="tx1"/>
                </a:solidFill>
              </a:rPr>
              <a:t/>
            </a:r>
            <a:br>
              <a:rPr lang="es-EC" b="1" dirty="0" smtClean="0">
                <a:solidFill>
                  <a:schemeClr val="tx1"/>
                </a:solidFill>
              </a:rPr>
            </a:br>
            <a:r>
              <a:rPr lang="es-EC" b="1" dirty="0" smtClean="0">
                <a:solidFill>
                  <a:schemeClr val="tx1"/>
                </a:solidFill>
              </a:rPr>
              <a:t>INDIA</a:t>
            </a:r>
            <a:endParaRPr lang="es-EC" b="1" dirty="0">
              <a:solidFill>
                <a:schemeClr val="tx1"/>
              </a:solidFill>
            </a:endParaRPr>
          </a:p>
        </p:txBody>
      </p:sp>
    </p:spTree>
  </p:cSld>
  <p:clrMapOvr>
    <a:masterClrMapping/>
  </p:clrMapOvr>
  <p:transition advTm="3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Alejandro Magno en la India</a:t>
            </a:r>
            <a:endParaRPr lang="es-EC" dirty="0"/>
          </a:p>
        </p:txBody>
      </p:sp>
      <p:sp>
        <p:nvSpPr>
          <p:cNvPr id="3" name="2 Marcador de contenido"/>
          <p:cNvSpPr>
            <a:spLocks noGrp="1"/>
          </p:cNvSpPr>
          <p:nvPr>
            <p:ph sz="quarter" idx="1"/>
          </p:nvPr>
        </p:nvSpPr>
        <p:spPr/>
        <p:txBody>
          <a:bodyPr/>
          <a:lstStyle/>
          <a:p>
            <a:pPr algn="just"/>
            <a:r>
              <a:rPr lang="es-EC" dirty="0" smtClean="0"/>
              <a:t> Alejandro Magno decidió unificar a los pueblos de Oriente y Occidente. La conquista de Oriente le permitió descubrir el grado de civilización de estas culturas, las cuales el consideraba barbaros. Comenzó por la creación de un mercado inmenso que atravesaba el rio Indo. El proceso se vio facilitado con la construcción de carreteras y canales de riego!</a:t>
            </a:r>
            <a:endParaRPr lang="es-EC"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a:p>
        </p:txBody>
      </p:sp>
      <p:pic>
        <p:nvPicPr>
          <p:cNvPr id="4" name="3 Marcador de contenido" descr="http://t3.gstatic.com/images?q=tbn:ANd9GcTDchi_tNewnnjkmOmLMMdK99-p8ZEVcucXPdKkMcE9sKMHERTQ"/>
          <p:cNvPicPr>
            <a:picLocks noGrp="1"/>
          </p:cNvPicPr>
          <p:nvPr>
            <p:ph sz="quarter" idx="1"/>
          </p:nvPr>
        </p:nvPicPr>
        <p:blipFill>
          <a:blip r:embed="rId2" cstate="print"/>
          <a:srcRect/>
          <a:stretch>
            <a:fillRect/>
          </a:stretch>
        </p:blipFill>
        <p:spPr bwMode="auto">
          <a:xfrm>
            <a:off x="0" y="188640"/>
            <a:ext cx="8964488" cy="6408711"/>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ECONOMIA Y RUTAS COMERCIALES!!</a:t>
            </a:r>
            <a:endParaRPr lang="es-EC" dirty="0"/>
          </a:p>
        </p:txBody>
      </p:sp>
      <p:sp>
        <p:nvSpPr>
          <p:cNvPr id="3" name="2 Marcador de contenido"/>
          <p:cNvSpPr>
            <a:spLocks noGrp="1"/>
          </p:cNvSpPr>
          <p:nvPr>
            <p:ph sz="quarter" idx="1"/>
          </p:nvPr>
        </p:nvSpPr>
        <p:spPr/>
        <p:txBody>
          <a:bodyPr/>
          <a:lstStyle/>
          <a:p>
            <a:pPr algn="just"/>
            <a:r>
              <a:rPr lang="es-EC" dirty="0" smtClean="0"/>
              <a:t>Las principales actividades económicas eran la ganadería y la agricultura.</a:t>
            </a:r>
          </a:p>
          <a:p>
            <a:pPr algn="just"/>
            <a:r>
              <a:rPr lang="es-EC" dirty="0" smtClean="0"/>
              <a:t>Se producía caña de azúcar, arroz y algodón y el comercio fue intenso.</a:t>
            </a:r>
          </a:p>
          <a:p>
            <a:pPr algn="just"/>
            <a:r>
              <a:rPr lang="es-EC" dirty="0" smtClean="0"/>
              <a:t>Para esto utilizaron elefantes para transportar la mercancía.</a:t>
            </a:r>
          </a:p>
          <a:p>
            <a:pPr algn="just"/>
            <a:r>
              <a:rPr lang="es-EC" dirty="0" smtClean="0"/>
              <a:t>Las monedas utilizadas eran de cobre y plata y apareció la usura también se recaudaron impuestos y se realizo la propiedad del estado.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dirty="0"/>
          </a:p>
        </p:txBody>
      </p:sp>
      <p:pic>
        <p:nvPicPr>
          <p:cNvPr id="4" name="3 Marcador de contenido" descr="pasado_prehisp.jpg"/>
          <p:cNvPicPr>
            <a:picLocks noGrp="1" noChangeAspect="1"/>
          </p:cNvPicPr>
          <p:nvPr>
            <p:ph sz="quarter" idx="1"/>
          </p:nvPr>
        </p:nvPicPr>
        <p:blipFill>
          <a:blip r:embed="rId2" cstate="print"/>
          <a:stretch>
            <a:fillRect/>
          </a:stretch>
        </p:blipFill>
        <p:spPr>
          <a:xfrm>
            <a:off x="251520" y="260648"/>
            <a:ext cx="8712968" cy="61926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Cultura y Religión</a:t>
            </a:r>
            <a:endParaRPr lang="es-EC" dirty="0"/>
          </a:p>
        </p:txBody>
      </p:sp>
      <p:sp>
        <p:nvSpPr>
          <p:cNvPr id="3" name="2 Marcador de contenido"/>
          <p:cNvSpPr>
            <a:spLocks noGrp="1"/>
          </p:cNvSpPr>
          <p:nvPr>
            <p:ph sz="quarter" idx="1"/>
          </p:nvPr>
        </p:nvSpPr>
        <p:spPr/>
        <p:txBody>
          <a:bodyPr/>
          <a:lstStyle/>
          <a:p>
            <a:pPr>
              <a:buNone/>
            </a:pPr>
            <a:r>
              <a:rPr lang="es-EC" dirty="0" smtClean="0"/>
              <a:t>EL HINDUISMO</a:t>
            </a:r>
          </a:p>
          <a:p>
            <a:r>
              <a:rPr lang="es-EC" dirty="0" smtClean="0"/>
              <a:t>Los textos hindúes mas antiguos eran libros religiosos y existieron dos líneas de pensamiento:</a:t>
            </a:r>
          </a:p>
          <a:p>
            <a:r>
              <a:rPr lang="es-EC" dirty="0" smtClean="0"/>
              <a:t>La de las sharmanas y la de las védicas que forman parte del hinduismo y del budismo</a:t>
            </a:r>
          </a:p>
          <a:p>
            <a:r>
              <a:rPr lang="es-EC" dirty="0" smtClean="0"/>
              <a:t>El hinduismo se basa en el politeísmo y los fieles creen en la reencarnación de los dioses, y sus principales dioses son: Brahma, Visnú, y Shiva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Cultura y religión</a:t>
            </a:r>
            <a:endParaRPr lang="es-EC" dirty="0"/>
          </a:p>
        </p:txBody>
      </p:sp>
      <p:sp>
        <p:nvSpPr>
          <p:cNvPr id="3" name="2 Marcador de contenido"/>
          <p:cNvSpPr>
            <a:spLocks noGrp="1"/>
          </p:cNvSpPr>
          <p:nvPr>
            <p:ph sz="quarter" idx="1"/>
          </p:nvPr>
        </p:nvSpPr>
        <p:spPr/>
        <p:txBody>
          <a:bodyPr/>
          <a:lstStyle/>
          <a:p>
            <a:r>
              <a:rPr lang="es-EC" dirty="0" smtClean="0"/>
              <a:t>EL BUDISMO</a:t>
            </a:r>
          </a:p>
          <a:p>
            <a:r>
              <a:rPr lang="es-EC" dirty="0" smtClean="0"/>
              <a:t>Es la religión propagada por Buda donde tuvo gran acogida. Se basa en la igualdad entre las personas, la liberación del deseo que es la fuente del sufrimiento.</a:t>
            </a:r>
          </a:p>
          <a:p>
            <a:r>
              <a:rPr lang="es-EC" dirty="0" smtClean="0"/>
              <a:t>La meditación es un encuentro con uno mismo y la divinidad y asi se alcanza el NIRVANA.</a:t>
            </a:r>
          </a:p>
          <a:p>
            <a:r>
              <a:rPr lang="es-EC" dirty="0" smtClean="0"/>
              <a:t>En la cultura Hindú los elefantes son sagrados.</a:t>
            </a:r>
          </a:p>
          <a:p>
            <a:pPr>
              <a:buNone/>
            </a:pPr>
            <a:endParaRPr lang="es-EC"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india.JPG"/>
          <p:cNvPicPr>
            <a:picLocks noGrp="1" noChangeAspect="1"/>
          </p:cNvPicPr>
          <p:nvPr>
            <p:ph sz="quarter" idx="1"/>
          </p:nvPr>
        </p:nvPicPr>
        <p:blipFill>
          <a:blip r:embed="rId2" cstate="print"/>
          <a:stretch>
            <a:fillRect/>
          </a:stretch>
        </p:blipFill>
        <p:spPr>
          <a:xfrm>
            <a:off x="148921" y="0"/>
            <a:ext cx="6079263" cy="5877272"/>
          </a:xfrm>
          <a:prstGeom prst="rect">
            <a:avLst/>
          </a:prstGeom>
          <a:ln>
            <a:noFill/>
          </a:ln>
          <a:effectLst>
            <a:softEdge rad="112500"/>
          </a:effectLst>
        </p:spPr>
      </p:pic>
      <p:pic>
        <p:nvPicPr>
          <p:cNvPr id="5" name="4 Imagen" descr="1311097747_37496375_1-Sacerdote-Hindu-y-Astrologo-Vedico-0.jpg"/>
          <p:cNvPicPr>
            <a:picLocks noChangeAspect="1"/>
          </p:cNvPicPr>
          <p:nvPr/>
        </p:nvPicPr>
        <p:blipFill>
          <a:blip r:embed="rId3" cstate="print"/>
          <a:stretch>
            <a:fillRect/>
          </a:stretch>
        </p:blipFill>
        <p:spPr>
          <a:xfrm>
            <a:off x="6156176" y="0"/>
            <a:ext cx="2775768" cy="5712867"/>
          </a:xfrm>
          <a:prstGeom prst="rect">
            <a:avLst/>
          </a:prstGeom>
          <a:ln>
            <a:noFill/>
          </a:ln>
          <a:effectLst>
            <a:softEdge rad="112500"/>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Conocimiento Científico</a:t>
            </a:r>
            <a:endParaRPr lang="es-EC" dirty="0"/>
          </a:p>
        </p:txBody>
      </p:sp>
      <p:sp>
        <p:nvSpPr>
          <p:cNvPr id="3" name="2 Marcador de contenido"/>
          <p:cNvSpPr>
            <a:spLocks noGrp="1"/>
          </p:cNvSpPr>
          <p:nvPr>
            <p:ph sz="quarter" idx="1"/>
          </p:nvPr>
        </p:nvSpPr>
        <p:spPr/>
        <p:txBody>
          <a:bodyPr/>
          <a:lstStyle/>
          <a:p>
            <a:pPr algn="just"/>
            <a:r>
              <a:rPr lang="es-EC" dirty="0" smtClean="0"/>
              <a:t>Para los hindúes la ciencia era una herramienta que les permitía tener algo de luz en la tarea de comprender la vida y la naturaleza. </a:t>
            </a:r>
          </a:p>
          <a:p>
            <a:pPr algn="just"/>
            <a:r>
              <a:rPr lang="es-EC" dirty="0" smtClean="0"/>
              <a:t>Estudiaron los ciclos de los planetas y los relacionaron con los ciclos presentes en el año y también con los ciclos del ser humano.</a:t>
            </a:r>
          </a:p>
          <a:p>
            <a:pPr algn="just"/>
            <a:r>
              <a:rPr lang="es-EC" dirty="0" smtClean="0"/>
              <a:t>Con sus cálculos de gran precisión determinaron los ciclos de los planetas.</a:t>
            </a:r>
            <a:endParaRPr lang="es-EC"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tumblr_m0qd78erYd1qcnn8do1_500.jpg"/>
          <p:cNvPicPr>
            <a:picLocks noGrp="1" noChangeAspect="1"/>
          </p:cNvPicPr>
          <p:nvPr>
            <p:ph sz="quarter" idx="1"/>
          </p:nvPr>
        </p:nvPicPr>
        <p:blipFill>
          <a:blip r:embed="rId2" cstate="print"/>
          <a:srcRect l="3084" t="3798" r="13093" b="3279"/>
          <a:stretch>
            <a:fillRect/>
          </a:stretch>
        </p:blipFill>
        <p:spPr>
          <a:xfrm>
            <a:off x="251520" y="260648"/>
            <a:ext cx="2880320" cy="369432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4 Imagen" descr="jkhnik.jpg"/>
          <p:cNvPicPr>
            <a:picLocks noChangeAspect="1"/>
          </p:cNvPicPr>
          <p:nvPr/>
        </p:nvPicPr>
        <p:blipFill>
          <a:blip r:embed="rId3" cstate="print"/>
          <a:stretch>
            <a:fillRect/>
          </a:stretch>
        </p:blipFill>
        <p:spPr>
          <a:xfrm>
            <a:off x="0" y="3924300"/>
            <a:ext cx="5819775" cy="2933700"/>
          </a:xfrm>
          <a:prstGeom prst="roundRect">
            <a:avLst>
              <a:gd name="adj" fmla="val 16667"/>
            </a:avLst>
          </a:prstGeom>
          <a:ln>
            <a:solidFill>
              <a:srgbClr val="92D050"/>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5 Imagen" descr="foto-indio-hatuey-320x200.jpg"/>
          <p:cNvPicPr>
            <a:picLocks noChangeAspect="1"/>
          </p:cNvPicPr>
          <p:nvPr/>
        </p:nvPicPr>
        <p:blipFill>
          <a:blip r:embed="rId4" cstate="print"/>
          <a:stretch>
            <a:fillRect/>
          </a:stretch>
        </p:blipFill>
        <p:spPr>
          <a:xfrm>
            <a:off x="3203848" y="0"/>
            <a:ext cx="5940152" cy="3639009"/>
          </a:xfrm>
          <a:prstGeom prst="rect">
            <a:avLst/>
          </a:prstGeom>
          <a:ln>
            <a:noFill/>
          </a:ln>
          <a:effectLst>
            <a:softEdge rad="112500"/>
          </a:effectLst>
        </p:spPr>
      </p:pic>
      <p:pic>
        <p:nvPicPr>
          <p:cNvPr id="7" name="6 Imagen" descr="DSC00293.jpg"/>
          <p:cNvPicPr>
            <a:picLocks noChangeAspect="1"/>
          </p:cNvPicPr>
          <p:nvPr/>
        </p:nvPicPr>
        <p:blipFill>
          <a:blip r:embed="rId5" cstate="print"/>
          <a:stretch>
            <a:fillRect/>
          </a:stretch>
        </p:blipFill>
        <p:spPr>
          <a:xfrm>
            <a:off x="5940152" y="3506581"/>
            <a:ext cx="3035176" cy="3351419"/>
          </a:xfrm>
          <a:prstGeom prst="rect">
            <a:avLst/>
          </a:prstGeom>
          <a:ln w="38100" cap="sq">
            <a:solidFill>
              <a:srgbClr val="00B0F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Ubicación Geográfica</a:t>
            </a:r>
            <a:endParaRPr lang="es-EC" dirty="0"/>
          </a:p>
        </p:txBody>
      </p:sp>
      <p:sp>
        <p:nvSpPr>
          <p:cNvPr id="3" name="2 Marcador de contenido"/>
          <p:cNvSpPr>
            <a:spLocks noGrp="1"/>
          </p:cNvSpPr>
          <p:nvPr>
            <p:ph sz="quarter" idx="1"/>
          </p:nvPr>
        </p:nvSpPr>
        <p:spPr/>
        <p:txBody>
          <a:bodyPr/>
          <a:lstStyle/>
          <a:p>
            <a:pPr algn="just"/>
            <a:r>
              <a:rPr lang="es-EC" dirty="0" smtClean="0"/>
              <a:t>Se encuentra ubicada al sur del continente asiático y su forma es triangular. India tiene una extensión de  7.517km de largo.</a:t>
            </a:r>
          </a:p>
          <a:p>
            <a:pPr algn="just"/>
            <a:r>
              <a:rPr lang="es-EC" dirty="0" smtClean="0"/>
              <a:t>Tiene la cordillera de los Himalayas (las montañas mas altas del mundo! </a:t>
            </a:r>
          </a:p>
          <a:p>
            <a:endParaRPr lang="es-EC" dirty="0" smtClean="0"/>
          </a:p>
          <a:p>
            <a:endParaRPr lang="es-EC" dirty="0"/>
          </a:p>
        </p:txBody>
      </p:sp>
      <p:pic>
        <p:nvPicPr>
          <p:cNvPr id="7" name="3 Marcador de contenido" descr="mapa cultura hindu.gif"/>
          <p:cNvPicPr>
            <a:picLocks noChangeAspect="1"/>
          </p:cNvPicPr>
          <p:nvPr/>
        </p:nvPicPr>
        <p:blipFill>
          <a:blip r:embed="rId2" cstate="print"/>
          <a:stretch>
            <a:fillRect/>
          </a:stretch>
        </p:blipFill>
        <p:spPr>
          <a:xfrm>
            <a:off x="1043608" y="3789040"/>
            <a:ext cx="6277595" cy="3068960"/>
          </a:xfrm>
          <a:prstGeom prst="rect">
            <a:avLst/>
          </a:prstGeom>
        </p:spPr>
      </p:pic>
    </p:spTree>
  </p:cSld>
  <p:clrMapOvr>
    <a:masterClrMapping/>
  </p:clrMapOvr>
  <p:transition advTm="7000">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puntocaliente.jpg"/>
          <p:cNvPicPr>
            <a:picLocks noChangeAspect="1"/>
          </p:cNvPicPr>
          <p:nvPr/>
        </p:nvPicPr>
        <p:blipFill>
          <a:blip r:embed="rId2" cstate="print"/>
          <a:stretch>
            <a:fillRect/>
          </a:stretch>
        </p:blipFill>
        <p:spPr>
          <a:xfrm>
            <a:off x="323528" y="404664"/>
            <a:ext cx="8636174" cy="590465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ubicacion-geografica-de-la-india.jpg"/>
          <p:cNvPicPr>
            <a:picLocks noGrp="1" noChangeAspect="1"/>
          </p:cNvPicPr>
          <p:nvPr>
            <p:ph sz="quarter" idx="1"/>
          </p:nvPr>
        </p:nvPicPr>
        <p:blipFill>
          <a:blip r:embed="rId2" cstate="print"/>
          <a:stretch>
            <a:fillRect/>
          </a:stretch>
        </p:blipFill>
        <p:spPr>
          <a:xfrm>
            <a:off x="251520" y="332656"/>
            <a:ext cx="8496944" cy="6165304"/>
          </a:xfrm>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		Periodos</a:t>
            </a:r>
            <a:endParaRPr lang="es-EC" dirty="0"/>
          </a:p>
        </p:txBody>
      </p:sp>
      <p:sp>
        <p:nvSpPr>
          <p:cNvPr id="3" name="2 Marcador de contenido"/>
          <p:cNvSpPr>
            <a:spLocks noGrp="1"/>
          </p:cNvSpPr>
          <p:nvPr>
            <p:ph sz="quarter" idx="1"/>
          </p:nvPr>
        </p:nvSpPr>
        <p:spPr/>
        <p:txBody>
          <a:bodyPr/>
          <a:lstStyle/>
          <a:p>
            <a:pPr algn="just"/>
            <a:r>
              <a:rPr lang="es-EC" dirty="0" smtClean="0"/>
              <a:t>Existen dos periodos: el védico y el brahmánico.</a:t>
            </a:r>
          </a:p>
          <a:p>
            <a:pPr algn="just"/>
            <a:r>
              <a:rPr lang="es-EC" dirty="0" smtClean="0"/>
              <a:t>Védico se extiende de el 3000 a.C. hasta 2000 a.C.</a:t>
            </a:r>
          </a:p>
          <a:p>
            <a:pPr algn="just"/>
            <a:r>
              <a:rPr lang="es-EC" dirty="0" smtClean="0"/>
              <a:t>Los primeros habitantes fueron los Drávidas las cuales eran de baja estatura, se dedicaban a la agricultura, el comercio y la industria de Bronce.</a:t>
            </a:r>
          </a:p>
          <a:p>
            <a:pPr algn="just"/>
            <a:r>
              <a:rPr lang="es-EC" dirty="0" smtClean="0"/>
              <a:t>Fueron politeístas aquí se constituyo una de la civilizaciones mas importantes Harappa.</a:t>
            </a:r>
          </a:p>
          <a:p>
            <a:pPr algn="just"/>
            <a:r>
              <a:rPr lang="es-EC" dirty="0" smtClean="0"/>
              <a:t>Brahmánico se divide en dos: pre-publica y la búdica.</a:t>
            </a:r>
          </a:p>
          <a:p>
            <a:endParaRPr lang="es-EC"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C" dirty="0"/>
          </a:p>
        </p:txBody>
      </p:sp>
      <p:pic>
        <p:nvPicPr>
          <p:cNvPr id="4" name="3 Marcador de contenido" descr="mapa cultura hindu.gif"/>
          <p:cNvPicPr>
            <a:picLocks noGrp="1" noChangeAspect="1"/>
          </p:cNvPicPr>
          <p:nvPr>
            <p:ph sz="quarter" idx="1"/>
          </p:nvPr>
        </p:nvPicPr>
        <p:blipFill>
          <a:blip r:embed="rId2" cstate="print"/>
          <a:stretch>
            <a:fillRect/>
          </a:stretch>
        </p:blipFill>
        <p:spPr>
          <a:xfrm>
            <a:off x="395536" y="260648"/>
            <a:ext cx="8136904" cy="600451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Organización Social</a:t>
            </a:r>
            <a:endParaRPr lang="es-EC" dirty="0"/>
          </a:p>
        </p:txBody>
      </p:sp>
      <p:sp>
        <p:nvSpPr>
          <p:cNvPr id="3" name="2 Marcador de contenido"/>
          <p:cNvSpPr>
            <a:spLocks noGrp="1"/>
          </p:cNvSpPr>
          <p:nvPr>
            <p:ph sz="quarter" idx="1"/>
          </p:nvPr>
        </p:nvSpPr>
        <p:spPr/>
        <p:txBody>
          <a:bodyPr/>
          <a:lstStyle/>
          <a:p>
            <a:pPr algn="just"/>
            <a:r>
              <a:rPr lang="es-EC" dirty="0" smtClean="0"/>
              <a:t>Estaban divididas por castas.</a:t>
            </a:r>
          </a:p>
          <a:p>
            <a:pPr algn="just"/>
            <a:r>
              <a:rPr lang="es-EC" dirty="0" smtClean="0"/>
              <a:t>Los 4 grupos que se denominaban vamas que son:</a:t>
            </a:r>
          </a:p>
          <a:p>
            <a:pPr algn="just"/>
            <a:r>
              <a:rPr lang="es-EC" dirty="0" smtClean="0"/>
              <a:t>Brahmanes: que eran los sacerdotes, interpretaban y enseñaban los textos sagrados</a:t>
            </a:r>
          </a:p>
          <a:p>
            <a:pPr algn="just"/>
            <a:r>
              <a:rPr lang="es-EC" dirty="0" smtClean="0"/>
              <a:t>Kshatriyas: son guerreros gobernantes, defendían su sociedad. Eran funcionarios del gobierno y administrativos.</a:t>
            </a:r>
          </a:p>
          <a:p>
            <a:pPr algn="just"/>
            <a:r>
              <a:rPr lang="es-EC" dirty="0" smtClean="0"/>
              <a:t>Sudras: campesinos y gente trabajadora, servían a los demás. Originalmente eran los indígenas sometidos.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Marcador de contenido" descr="india.1.jpg"/>
          <p:cNvPicPr>
            <a:picLocks noGrp="1" noChangeAspect="1"/>
          </p:cNvPicPr>
          <p:nvPr>
            <p:ph sz="quarter" idx="1"/>
          </p:nvPr>
        </p:nvPicPr>
        <p:blipFill>
          <a:blip r:embed="rId2" cstate="print"/>
          <a:stretch>
            <a:fillRect/>
          </a:stretch>
        </p:blipFill>
        <p:spPr>
          <a:xfrm>
            <a:off x="251520" y="260648"/>
            <a:ext cx="8679380" cy="6048672"/>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astas india.jpg"/>
          <p:cNvPicPr>
            <a:picLocks noGrp="1" noChangeAspect="1"/>
          </p:cNvPicPr>
          <p:nvPr>
            <p:ph sz="quarter" idx="1"/>
          </p:nvPr>
        </p:nvPicPr>
        <p:blipFill>
          <a:blip r:embed="rId2" cstate="print"/>
          <a:stretch>
            <a:fillRect/>
          </a:stretch>
        </p:blipFill>
        <p:spPr>
          <a:xfrm>
            <a:off x="323528" y="332656"/>
            <a:ext cx="8352928" cy="5904656"/>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250</TotalTime>
  <Words>506</Words>
  <Application>Microsoft Office PowerPoint</Application>
  <PresentationFormat>Presentación en pantalla (4:3)</PresentationFormat>
  <Paragraphs>37</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Georgia</vt:lpstr>
      <vt:lpstr>Wingdings</vt:lpstr>
      <vt:lpstr>Wingdings 2</vt:lpstr>
      <vt:lpstr>Civil</vt:lpstr>
      <vt:lpstr>CIVILIZACIÓN  INDIA</vt:lpstr>
      <vt:lpstr>Ubicación Geográfica</vt:lpstr>
      <vt:lpstr>Presentación de PowerPoint</vt:lpstr>
      <vt:lpstr>Presentación de PowerPoint</vt:lpstr>
      <vt:lpstr>  Periodos</vt:lpstr>
      <vt:lpstr>Presentación de PowerPoint</vt:lpstr>
      <vt:lpstr>Organización Social</vt:lpstr>
      <vt:lpstr>Presentación de PowerPoint</vt:lpstr>
      <vt:lpstr>Presentación de PowerPoint</vt:lpstr>
      <vt:lpstr>Alejandro Magno en la India</vt:lpstr>
      <vt:lpstr>Presentación de PowerPoint</vt:lpstr>
      <vt:lpstr>ECONOMIA Y RUTAS COMERCIALES!!</vt:lpstr>
      <vt:lpstr>Presentación de PowerPoint</vt:lpstr>
      <vt:lpstr>Cultura y Religión</vt:lpstr>
      <vt:lpstr>Cultura y religión</vt:lpstr>
      <vt:lpstr>Presentación de PowerPoint</vt:lpstr>
      <vt:lpstr>Conocimiento Científico</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Belen</dc:creator>
  <cp:lastModifiedBy>monica cortes</cp:lastModifiedBy>
  <cp:revision>48</cp:revision>
  <dcterms:created xsi:type="dcterms:W3CDTF">2014-01-09T03:21:55Z</dcterms:created>
  <dcterms:modified xsi:type="dcterms:W3CDTF">2016-05-29T16:56:46Z</dcterms:modified>
</cp:coreProperties>
</file>